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sldIdLst>
    <p:sldId id="285" r:id="rId2"/>
    <p:sldId id="256" r:id="rId3"/>
    <p:sldId id="262" r:id="rId4"/>
    <p:sldId id="263" r:id="rId5"/>
    <p:sldId id="264" r:id="rId6"/>
    <p:sldId id="265" r:id="rId7"/>
    <p:sldId id="284" r:id="rId8"/>
    <p:sldId id="283" r:id="rId9"/>
    <p:sldId id="294" r:id="rId10"/>
    <p:sldId id="267" r:id="rId11"/>
    <p:sldId id="268" r:id="rId12"/>
    <p:sldId id="269" r:id="rId13"/>
    <p:sldId id="270" r:id="rId14"/>
    <p:sldId id="272" r:id="rId15"/>
    <p:sldId id="273" r:id="rId16"/>
    <p:sldId id="274" r:id="rId17"/>
    <p:sldId id="293" r:id="rId18"/>
    <p:sldId id="271" r:id="rId19"/>
    <p:sldId id="275" r:id="rId20"/>
    <p:sldId id="276" r:id="rId21"/>
    <p:sldId id="277" r:id="rId22"/>
    <p:sldId id="278" r:id="rId23"/>
    <p:sldId id="279" r:id="rId24"/>
    <p:sldId id="280" r:id="rId25"/>
    <p:sldId id="282" r:id="rId26"/>
    <p:sldId id="281" r:id="rId27"/>
    <p:sldId id="286" r:id="rId28"/>
    <p:sldId id="287" r:id="rId29"/>
    <p:sldId id="289" r:id="rId30"/>
    <p:sldId id="290" r:id="rId31"/>
    <p:sldId id="291" r:id="rId32"/>
    <p:sldId id="292" r:id="rId33"/>
    <p:sldId id="266" r:id="rId34"/>
    <p:sldId id="295" r:id="rId35"/>
    <p:sldId id="261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058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834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5954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7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244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40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671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543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329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9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7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10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11000"/>
                <a:lumOff val="89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7/1/2020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58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45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explorable.com/relationship-between-variables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tattrek.com/Help/Glossary.aspx?Target=Dependent%20variable" TargetMode="External"/><Relationship Id="rId2" Type="http://schemas.openxmlformats.org/officeDocument/2006/relationships/hyperlink" Target="https://stattrek.com/Help/Glossary.aspx?Target=Independent%20variabl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tattrek.com/Help/Glossary.aspx?Target=Confounding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D4AB0-EA3A-4699-A56F-CCD680D31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0"/>
            <a:ext cx="12191999" cy="4928616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A05B24-4537-414A-BD5D-344142367A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" y="-126124"/>
            <a:ext cx="12192000" cy="6984124"/>
          </a:xfrm>
          <a:solidFill>
            <a:schemeClr val="bg1"/>
          </a:solidFill>
        </p:spPr>
        <p:txBody>
          <a:bodyPr/>
          <a:lstStyle/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A889C8-CBE9-4FC6-96B8-6E3496C27F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6125"/>
            <a:ext cx="12191999" cy="6984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420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5FB7D-C1D7-4746-A9AC-D7CCBBCC3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92000" cy="685799"/>
          </a:xfrm>
        </p:spPr>
        <p:txBody>
          <a:bodyPr/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Types of Experimental Research Designs</a:t>
            </a:r>
            <a:endParaRPr lang="en-IN" b="1" dirty="0">
              <a:solidFill>
                <a:schemeClr val="accent6">
                  <a:lumMod val="50000"/>
                </a:schemeClr>
              </a:solidFill>
              <a:latin typeface="Algerian" panose="04020705040A02060702" pitchFamily="82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55B0201-D07E-416A-AFDD-9F5C0A7594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788277"/>
            <a:ext cx="12149959" cy="5383924"/>
          </a:xfrm>
          <a:solidFill>
            <a:schemeClr val="tx2">
              <a:lumMod val="10000"/>
              <a:lumOff val="9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746337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0913D-D3DF-40CA-85E9-148E565FA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25213"/>
          </a:xfrm>
        </p:spPr>
        <p:txBody>
          <a:bodyPr>
            <a:noAutofit/>
          </a:bodyPr>
          <a:lstStyle/>
          <a:p>
            <a:r>
              <a:rPr lang="en-US" sz="6000" b="1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Experimental design-symbols</a:t>
            </a:r>
            <a:endParaRPr lang="en-IN" sz="6000" b="1" dirty="0">
              <a:solidFill>
                <a:schemeClr val="accent6">
                  <a:lumMod val="50000"/>
                </a:schemeClr>
              </a:solidFill>
              <a:latin typeface="Algerian" panose="04020705040A02060702" pitchFamily="82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A440024-FCF3-4498-A479-CE84FCC5AE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5215"/>
            <a:ext cx="12192000" cy="6290440"/>
          </a:xfrm>
          <a:solidFill>
            <a:schemeClr val="accent1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787610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3C789-B091-4354-83BD-165E2A21C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85799"/>
            <a:ext cx="12192000" cy="181303"/>
          </a:xfrm>
        </p:spPr>
        <p:txBody>
          <a:bodyPr>
            <a:noAutofit/>
          </a:bodyPr>
          <a:lstStyle/>
          <a:p>
            <a:pPr marL="228600" lvl="0" indent="-228600">
              <a:lnSpc>
                <a:spcPct val="100000"/>
              </a:lnSpc>
              <a:spcBef>
                <a:spcPts val="1000"/>
              </a:spcBef>
            </a:pPr>
            <a:r>
              <a:rPr lang="en-US" sz="5400" b="1" i="0" dirty="0">
                <a:solidFill>
                  <a:srgbClr val="333399"/>
                </a:solidFill>
                <a:latin typeface="Algerian" panose="04020705040A02060702" pitchFamily="82" charset="0"/>
                <a:ea typeface="+mn-ea"/>
                <a:cs typeface="+mn-cs"/>
              </a:rPr>
              <a:t>    </a:t>
            </a:r>
            <a:r>
              <a:rPr lang="en-US" sz="5400" b="1" i="0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  <a:ea typeface="+mn-ea"/>
                <a:cs typeface="+mn-cs"/>
              </a:rPr>
              <a:t>Pre-Experimental Designs</a:t>
            </a:r>
            <a:br>
              <a:rPr lang="en-US" sz="5400" i="0" dirty="0">
                <a:solidFill>
                  <a:srgbClr val="333399"/>
                </a:solidFill>
                <a:latin typeface="Algerian" panose="04020705040A02060702" pitchFamily="82" charset="0"/>
                <a:ea typeface="+mn-ea"/>
                <a:cs typeface="+mn-cs"/>
              </a:rPr>
            </a:br>
            <a:endParaRPr lang="en-IN" sz="5400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43B11-29C9-43B3-99AC-D949D2476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5799"/>
            <a:ext cx="12192000" cy="6172201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Pre-Experimental Designs are the simplest form of experimental research designs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Pre-experimental designs have little or no control over extraneous variables 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These designs do not randomly assign subjects to different treatments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a consequence, the results of a test using a pre-experimental design are difficult to interpret 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designs are  simple and relatively inexpensive</a:t>
            </a:r>
          </a:p>
          <a:p>
            <a:pPr marL="0" indent="0" algn="just">
              <a:buNone/>
            </a:pPr>
            <a:r>
              <a:rPr lang="en-US" sz="32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</a:t>
            </a:r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Efficacy of work experience in enhancing academic performance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15555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C6F44-92FA-4E90-A980-7D8A38E6D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61696"/>
          </a:xfrm>
        </p:spPr>
        <p:txBody>
          <a:bodyPr>
            <a:normAutofit/>
          </a:bodyPr>
          <a:lstStyle/>
          <a:p>
            <a:r>
              <a:rPr lang="en-US" sz="5400" b="1" i="0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Pre-Experimental Designs</a:t>
            </a:r>
            <a:endParaRPr lang="en-IN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5A838-6266-4D95-B14F-DA1813FB3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1056290"/>
            <a:ext cx="12191999" cy="5896302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A)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One-Shot Case Studies:</a:t>
            </a: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</a:rPr>
              <a:t>With a one-shot case study subjects—are exposed to a treatment</a:t>
            </a:r>
          </a:p>
          <a:p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</a:rPr>
              <a:t>The standard notion for a treatment is the symbol "X." </a:t>
            </a:r>
          </a:p>
          <a:p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</a:rPr>
              <a:t>A single measurement of the dependent variable is taken (O</a:t>
            </a:r>
            <a:r>
              <a:rPr lang="en-US" b="1" baseline="-25000" dirty="0">
                <a:solidFill>
                  <a:srgbClr val="002060"/>
                </a:solidFill>
                <a:latin typeface="Arial" panose="020B0604020202020204" pitchFamily="34" charset="0"/>
              </a:rPr>
              <a:t>1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</a:rPr>
              <a:t>)</a:t>
            </a:r>
          </a:p>
          <a:p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</a:rPr>
              <a:t> There is no random assignment of test subjects as there is only one treatment, and there is no control</a:t>
            </a:r>
          </a:p>
          <a:p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</a:rPr>
              <a:t> The standard notation for a One-Shot Case Study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13CCD0-7073-45D7-824A-0BEFC6BDBD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1393" y="3641833"/>
            <a:ext cx="3410605" cy="3216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197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2C762-EF6C-4606-9915-FC9CFA0B7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799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5400" b="1" i="0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Pre-Experimental Designs</a:t>
            </a:r>
            <a:endParaRPr lang="en-IN" sz="5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A563E-C341-42ED-9528-65DFC058E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5800"/>
            <a:ext cx="12192000" cy="61722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B)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One Group Pre-Test - Post-Test:</a:t>
            </a: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</a:rPr>
              <a:t>With this research design the test unit is measured twice</a:t>
            </a:r>
          </a:p>
          <a:p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</a:rPr>
              <a:t> one before the test and once after the test</a:t>
            </a:r>
          </a:p>
          <a:p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</a:rPr>
              <a:t> There is still no control group; which is to say, a group not receiving the treatment</a:t>
            </a:r>
          </a:p>
          <a:p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</a:rPr>
              <a:t> Here is the standard notation for a one-group pre-test - post-test study:</a:t>
            </a:r>
          </a:p>
          <a:p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53EBC1-F044-4209-A33E-853FE8B362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6992" y="3771900"/>
            <a:ext cx="4325007" cy="2979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9520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61616-B26E-4067-AD0F-26871AA1D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1"/>
            <a:ext cx="12192001" cy="685799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sz="5400" b="1" i="0" dirty="0">
                <a:solidFill>
                  <a:srgbClr val="000000"/>
                </a:solidFill>
                <a:latin typeface="Algerian" panose="04020705040A02060702" pitchFamily="82" charset="0"/>
              </a:rPr>
              <a:t>     </a:t>
            </a:r>
            <a:r>
              <a:rPr lang="en-US" sz="5400" b="1" i="0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Pre-Experimental Designs</a:t>
            </a:r>
            <a:endParaRPr lang="en-IN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56105-4EDE-4401-BE9A-7031FB12F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5799"/>
            <a:ext cx="12192000" cy="6172199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000000"/>
                </a:solidFill>
                <a:latin typeface="Arial" panose="020B0604020202020204" pitchFamily="34" charset="0"/>
              </a:rPr>
              <a:t>C.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</a:rPr>
              <a:t>Static Group Design:</a:t>
            </a:r>
          </a:p>
          <a:p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</a:rPr>
              <a:t>With the Static Group design there is a Control Group (CG) in addition to the Experimental Group (EG)</a:t>
            </a:r>
          </a:p>
          <a:p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</a:rPr>
              <a:t> The experimental group is exposed to the treatment while the control group is not</a:t>
            </a:r>
          </a:p>
          <a:p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</a:rPr>
              <a:t> Test units, however, are not randomly assigned to the control or experimental groups</a:t>
            </a:r>
          </a:p>
          <a:p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</a:rPr>
              <a:t> Here is the standard notation for a Static Group study:</a:t>
            </a:r>
            <a:endParaRPr lang="en-IN" b="1" dirty="0">
              <a:solidFill>
                <a:srgbClr val="00206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1E482D-20DB-496C-9CE4-8026EB95BA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5434" y="3720662"/>
            <a:ext cx="2606564" cy="3137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596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FFFC5-4123-406D-A1B1-6F2AF2367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82868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IN" sz="6000" b="1" dirty="0">
                <a:solidFill>
                  <a:srgbClr val="333399"/>
                </a:solidFill>
                <a:latin typeface="Algerian" panose="04020705040A02060702" pitchFamily="82" charset="0"/>
              </a:rPr>
              <a:t>True Experimental Designs</a:t>
            </a:r>
            <a:endParaRPr lang="en-IN" sz="6000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469E0-30D2-4213-A169-A8B890346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56745"/>
            <a:ext cx="12192000" cy="610125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002060"/>
                </a:solidFill>
                <a:latin typeface="Roboto"/>
              </a:rPr>
              <a:t>True experiments are considered the most accurate form of experimental research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002060"/>
                </a:solidFill>
                <a:latin typeface="Roboto"/>
              </a:rPr>
              <a:t>  This design is used to prove or disprove a hypothesis, or theory.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002060"/>
                </a:solidFill>
                <a:latin typeface="Roboto"/>
              </a:rPr>
              <a:t> True experiments are excellent for showing a cause-and-effect    relationship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002060"/>
                </a:solidFill>
                <a:latin typeface="Roboto"/>
              </a:rPr>
              <a:t> There is a random assignment of subjects or groups to treatments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002060"/>
                </a:solidFill>
                <a:latin typeface="Roboto"/>
              </a:rPr>
              <a:t> In true experiments with only one variable manipulated and tested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002060"/>
                </a:solidFill>
                <a:latin typeface="Roboto"/>
              </a:rPr>
              <a:t> Random assignment controls for extraneous variables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002060"/>
                </a:solidFill>
                <a:latin typeface="Roboto"/>
              </a:rPr>
              <a:t>The strength of true experiments is causal control and strong internal validity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b="1" dirty="0">
                <a:solidFill>
                  <a:srgbClr val="002060"/>
                </a:solidFill>
                <a:latin typeface="Roboto"/>
              </a:rPr>
              <a:t>They are high on internal validity and variable being measured is clear 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Eg;Effectiveness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experiential learning in enhancing process skills</a:t>
            </a:r>
          </a:p>
        </p:txBody>
      </p:sp>
    </p:spTree>
    <p:extLst>
      <p:ext uri="{BB962C8B-B14F-4D97-AF65-F5344CB8AC3E}">
        <p14:creationId xmlns:p14="http://schemas.microsoft.com/office/powerpoint/2010/main" val="36002485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014CF-9008-4EDF-8B28-3CEC89461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67102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en-IN" sz="6000" b="1" dirty="0">
                <a:solidFill>
                  <a:srgbClr val="333399"/>
                </a:solidFill>
                <a:latin typeface="Algerian" panose="04020705040A02060702" pitchFamily="82" charset="0"/>
              </a:rPr>
              <a:t>  True Experimental Designs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00685-41E5-496C-9858-88B7818062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709448"/>
            <a:ext cx="12191999" cy="6148552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b="1" dirty="0">
                <a:solidFill>
                  <a:srgbClr val="D517BD">
                    <a:lumMod val="75000"/>
                  </a:srgbClr>
                </a:solidFill>
                <a:latin typeface="Arial" panose="020B0604020202020204" pitchFamily="34" charset="0"/>
              </a:rPr>
              <a:t>A. Post-Test Only Control Group Design:</a:t>
            </a:r>
          </a:p>
          <a:p>
            <a:pPr lvl="0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this research design, test units are randomly assigned to the experimental and control groups</a:t>
            </a:r>
          </a:p>
          <a:p>
            <a:pPr lvl="0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experimental group is exposed to the treatment and then both the experimental and control groups are measured </a:t>
            </a:r>
          </a:p>
          <a:p>
            <a:pPr lvl="0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is only one measurement is taken</a:t>
            </a:r>
          </a:p>
          <a:p>
            <a:pPr lvl="0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standard notation for a Post-Test Only study:</a:t>
            </a:r>
          </a:p>
          <a:p>
            <a:pPr lvl="0" algn="just"/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</a:rPr>
              <a:t>The effect of the treatment is calculated </a:t>
            </a:r>
          </a:p>
          <a:p>
            <a:pPr marL="0" lvl="0" indent="0" algn="just">
              <a:buNone/>
            </a:pP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</a:rPr>
              <a:t>    as O</a:t>
            </a:r>
            <a:r>
              <a:rPr lang="en-US" b="1" baseline="-25000" dirty="0">
                <a:solidFill>
                  <a:srgbClr val="002060"/>
                </a:solidFill>
                <a:latin typeface="Arial" panose="020B0604020202020204" pitchFamily="34" charset="0"/>
              </a:rPr>
              <a:t>1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</a:rPr>
              <a:t> - O</a:t>
            </a:r>
            <a:r>
              <a:rPr lang="en-US" b="1" baseline="-25000" dirty="0">
                <a:solidFill>
                  <a:srgbClr val="002060"/>
                </a:solidFill>
                <a:latin typeface="Arial" panose="020B0604020202020204" pitchFamily="34" charset="0"/>
              </a:rPr>
              <a:t>2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</a:rPr>
              <a:t>.</a:t>
            </a:r>
            <a:endParaRPr lang="en-IN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D878590-4E91-4B7D-A52D-C9289E0C6D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4289" y="2900855"/>
            <a:ext cx="4277709" cy="3957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9275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37B17-03F8-4413-B24E-17B9B2069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19807"/>
          </a:xfrm>
          <a:solidFill>
            <a:schemeClr val="bg1">
              <a:lumMod val="95000"/>
            </a:schemeClr>
          </a:solidFill>
        </p:spPr>
        <p:txBody>
          <a:bodyPr>
            <a:normAutofit fontScale="90000"/>
          </a:bodyPr>
          <a:lstStyle/>
          <a:p>
            <a:r>
              <a:rPr lang="en-IN" sz="6000" b="1" dirty="0">
                <a:solidFill>
                  <a:srgbClr val="333399"/>
                </a:solidFill>
                <a:latin typeface="Algerian" panose="04020705040A02060702" pitchFamily="82" charset="0"/>
              </a:rPr>
              <a:t>True Experimental Designs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DE7A8-D408-42BE-B244-994B04E3A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819807"/>
            <a:ext cx="12192000" cy="6038193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</a:rPr>
              <a:t>B. Pre-Test - Post-Test Control Group Design:</a:t>
            </a:r>
          </a:p>
          <a:p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</a:rPr>
              <a:t>With this research design, test units are randomly assigned to experimental and control groups</a:t>
            </a:r>
          </a:p>
          <a:p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</a:rPr>
              <a:t> A pre-test measure is taken from both groups</a:t>
            </a:r>
          </a:p>
          <a:p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</a:rPr>
              <a:t>Here is the standard notation for a Pre-Test - Post-Test Control Group study: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treatment effect  is measured by (O</a:t>
            </a:r>
            <a:r>
              <a:rPr lang="en-IN" b="1" baseline="-25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IN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</a:t>
            </a:r>
            <a:r>
              <a:rPr lang="en-IN" b="1" baseline="-25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n-IN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- (O</a:t>
            </a:r>
            <a:r>
              <a:rPr lang="en-IN" b="1" baseline="-25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IN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</a:t>
            </a:r>
            <a:r>
              <a:rPr lang="en-IN" b="1" baseline="-25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IN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endParaRPr lang="en-IN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0D9317-774C-4638-A502-25F284FF26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6179" y="3429000"/>
            <a:ext cx="4135821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5828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A9E0F-48EB-4231-936B-2A09D5BE9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799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IN" sz="6000" b="1" dirty="0">
                <a:solidFill>
                  <a:srgbClr val="333399"/>
                </a:solidFill>
                <a:latin typeface="Algerian" panose="04020705040A02060702" pitchFamily="82" charset="0"/>
              </a:rPr>
              <a:t>True Experimental Designs</a:t>
            </a:r>
            <a:endParaRPr lang="en-IN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D8A5F-0534-4EC2-86BC-E5E289A0D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5799"/>
            <a:ext cx="12192000" cy="617219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32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C. Solomon Four Group Design:</a:t>
            </a:r>
            <a:endParaRPr lang="en-IN" sz="32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Solomon Four Group Design is a research design that assesses the impact of pretesting on subsequent measures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It is used when the researcher suspects that earlier tests influence the results of later tests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this research design, test units are randomly allocated to two experimental groups and two control groups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One of the experimental groups and one of the control groups is measured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Both experimental groups are then exposed to a treatment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50560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27A5B-30A9-43B1-9A99-9C789D61F9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709448"/>
          </a:xfrm>
          <a:solidFill>
            <a:schemeClr val="bg1"/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>
            <a:noAutofit/>
          </a:bodyPr>
          <a:lstStyle/>
          <a:p>
            <a:r>
              <a:rPr lang="en-US" sz="5400" dirty="0">
                <a:latin typeface="Algerian" panose="04020705040A02060702" pitchFamily="82" charset="0"/>
              </a:rPr>
              <a:t>             </a:t>
            </a:r>
            <a:r>
              <a:rPr lang="en-US" sz="5400" b="1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Experimental design</a:t>
            </a:r>
            <a:endParaRPr lang="en-IN" sz="5400" b="1" dirty="0">
              <a:solidFill>
                <a:schemeClr val="accent6">
                  <a:lumMod val="50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FB28C9-B8FB-4669-B63F-BCEEF43714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09449"/>
            <a:ext cx="12192000" cy="614855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lvl="0" algn="ctr" defTabSz="457200">
              <a:buClr>
                <a:srgbClr val="E78712"/>
              </a:buClr>
            </a:pPr>
            <a:r>
              <a:rPr lang="en-US" sz="2800" i="1" cap="none" dirty="0">
                <a:solidFill>
                  <a:srgbClr val="002060"/>
                </a:solidFill>
                <a:latin typeface="Cooper Black" panose="0208090404030B020404" pitchFamily="18" charset="0"/>
              </a:rPr>
              <a:t>Dr. VIJAYALEKSHMI N S</a:t>
            </a:r>
          </a:p>
          <a:p>
            <a:pPr lvl="0" algn="ctr" defTabSz="457200">
              <a:buClr>
                <a:srgbClr val="E78712"/>
              </a:buClr>
            </a:pPr>
            <a:r>
              <a:rPr lang="en-US" sz="2800" i="1" cap="none" dirty="0">
                <a:solidFill>
                  <a:srgbClr val="002060"/>
                </a:solidFill>
                <a:latin typeface="Cooper Black" panose="0208090404030B020404" pitchFamily="18" charset="0"/>
              </a:rPr>
              <a:t>ASSISTANT  PROFESSOR</a:t>
            </a:r>
          </a:p>
          <a:p>
            <a:pPr lvl="0" algn="ctr" defTabSz="457200">
              <a:buClr>
                <a:srgbClr val="E78712"/>
              </a:buClr>
            </a:pPr>
            <a:r>
              <a:rPr lang="en-US" sz="2800" i="1" cap="none" dirty="0" err="1">
                <a:solidFill>
                  <a:srgbClr val="002060"/>
                </a:solidFill>
                <a:latin typeface="Cooper Black" panose="0208090404030B020404" pitchFamily="18" charset="0"/>
              </a:rPr>
              <a:t>M.Ed</a:t>
            </a:r>
            <a:r>
              <a:rPr lang="en-US" sz="2800" i="1" cap="none" dirty="0">
                <a:solidFill>
                  <a:srgbClr val="002060"/>
                </a:solidFill>
                <a:latin typeface="Cooper Black" panose="0208090404030B020404" pitchFamily="18" charset="0"/>
              </a:rPr>
              <a:t> DEPARTMENT</a:t>
            </a:r>
          </a:p>
          <a:p>
            <a:pPr lvl="0" algn="ctr" defTabSz="457200">
              <a:buClr>
                <a:srgbClr val="E78712"/>
              </a:buClr>
            </a:pPr>
            <a:r>
              <a:rPr lang="en-US" sz="2800" i="1" cap="none" dirty="0">
                <a:solidFill>
                  <a:srgbClr val="002060"/>
                </a:solidFill>
                <a:latin typeface="Cooper Black" panose="0208090404030B020404" pitchFamily="18" charset="0"/>
              </a:rPr>
              <a:t>FATHIMA MEMORIAL TRAINING COLLEGE</a:t>
            </a:r>
          </a:p>
          <a:p>
            <a:pPr lvl="0" algn="ctr" defTabSz="457200">
              <a:buClr>
                <a:srgbClr val="E78712"/>
              </a:buClr>
            </a:pPr>
            <a:r>
              <a:rPr lang="en-US" sz="2800" i="1" cap="none" dirty="0">
                <a:solidFill>
                  <a:srgbClr val="002060"/>
                </a:solidFill>
                <a:latin typeface="Cooper Black" panose="0208090404030B020404" pitchFamily="18" charset="0"/>
              </a:rPr>
              <a:t>KOLLAM, KERALA STATE</a:t>
            </a:r>
            <a:endParaRPr lang="en-IN" sz="2800" i="1" cap="none" dirty="0">
              <a:solidFill>
                <a:srgbClr val="002060"/>
              </a:solidFill>
              <a:latin typeface="Cooper Black" panose="0208090404030B0204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460181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44BCB-2A45-416D-A9EB-6E1299355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98634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IN" sz="6000" b="1" dirty="0">
                <a:solidFill>
                  <a:srgbClr val="333399"/>
                </a:solidFill>
                <a:latin typeface="Algerian" panose="04020705040A02060702" pitchFamily="82" charset="0"/>
              </a:rPr>
              <a:t>True Experimental Designs</a:t>
            </a:r>
            <a:endParaRPr lang="en-IN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0CCA6-0145-4D67-82D3-7126F5AFE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56745"/>
            <a:ext cx="12192000" cy="6101253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IN" sz="24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Afterwards, both experimental and control groups are measured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IN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total of six measurements are taken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IN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design aims to account for pre-testing bias and pre-test manipulation interaction bias</a:t>
            </a: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IN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standard notation for a Solomon Four Group study:</a:t>
            </a:r>
          </a:p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4F8D96-B1CC-41F9-8600-61CA0F27997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3815255"/>
            <a:ext cx="6096001" cy="30427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80747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D183F-76CC-416B-91AA-1211E031F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18241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5300" b="1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Quasi-Experimental Designs</a:t>
            </a:r>
            <a:b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5970F-3EFA-4D55-B441-0478F144C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56745"/>
            <a:ext cx="12192000" cy="6101255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Quasi-Experimental Designs are used when the researcher creates an artificial environment to control for extraneous variables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quasi-experimental designs, the research lacks control over when the treatment is administered or assigns test units to the experimental and control groups in a non-random fashion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3200" dirty="0" err="1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Eg;Effectiveness</a:t>
            </a:r>
            <a:r>
              <a:rPr lang="en-IN" sz="3200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n-US" sz="3200" dirty="0">
                <a:solidFill>
                  <a:srgbClr val="7030A0"/>
                </a:solidFill>
                <a:latin typeface="Arial" panose="020B0604020202020204" pitchFamily="34" charset="0"/>
              </a:rPr>
              <a:t> a motivation intervention on class attendance and enjoyment in students.</a:t>
            </a:r>
            <a:endParaRPr lang="en-IN" sz="3200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There are two basic types of quasi-experimental designs: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en-IN" sz="32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 Series and Multiple Time Series.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182612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21087-573D-45DC-898C-7086CB22E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799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IN" sz="5400" b="1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Quasi-Experimental Designs</a:t>
            </a:r>
            <a:endParaRPr lang="en-IN" sz="5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28695-7EF4-4ADE-92D2-5F9DE890FE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5799"/>
            <a:ext cx="12192000" cy="617219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742950" indent="-742950">
              <a:lnSpc>
                <a:spcPct val="107000"/>
              </a:lnSpc>
              <a:spcAft>
                <a:spcPts val="800"/>
              </a:spcAft>
              <a:buAutoNum type="alphaUcPeriod"/>
            </a:pPr>
            <a:r>
              <a:rPr lang="en-IN" sz="36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Time Series:</a:t>
            </a:r>
            <a:r>
              <a:rPr lang="en-IN" sz="36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N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 is no randomization of the test units to the treatments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N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timing of the treatment presentation as well as which test unites are exposed to the treatment may not be within the researcher's control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IN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advantages of Time Series are that it is easier to interpret the results than a One Group Pre-Test - Post-Test design because of the many measures it takes </a:t>
            </a:r>
            <a:endParaRPr lang="en-IN" b="1" dirty="0">
              <a:solidFill>
                <a:srgbClr val="00206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9CD2D2-46AB-469F-B5CA-C8A90791B84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607" y="4493172"/>
            <a:ext cx="10878207" cy="23648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39581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E3D64-CA80-4305-B205-0163BACE6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04041"/>
          </a:xfrm>
        </p:spPr>
        <p:txBody>
          <a:bodyPr>
            <a:normAutofit fontScale="90000"/>
          </a:bodyPr>
          <a:lstStyle/>
          <a:p>
            <a:r>
              <a:rPr lang="en-IN" sz="5400" b="1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Quasi-Experimental Designs</a:t>
            </a:r>
            <a:endParaRPr lang="en-IN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E8E31-ABFD-479E-91F3-034ECB339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46386"/>
            <a:ext cx="12460014" cy="6211614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32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Multiple Time Series: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32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With the Multiple Time Series, the researchers add a control group to the research design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addition of a control group enhances the researchers' ability to discern the treatment effect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Here is the standard notation for a Multiple Time Series study:</a:t>
            </a:r>
          </a:p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18414B-87E7-49EB-9E48-9A1686CE1FC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256690"/>
            <a:ext cx="12192000" cy="26013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36424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C0560-4017-4D06-91D7-B49FC179B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4547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228600" lvl="0" indent="-228600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</a:pPr>
            <a:br>
              <a:rPr lang="en-IN" sz="5400" i="0" dirty="0">
                <a:solidFill>
                  <a:srgbClr val="000000"/>
                </a:solidFill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N" sz="6000" b="1" i="0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Statistical Designs</a:t>
            </a:r>
            <a:br>
              <a:rPr lang="en-IN" sz="6000" i="0" dirty="0">
                <a:solidFill>
                  <a:srgbClr val="000000"/>
                </a:solidFill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N" sz="6000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70F72-2F4F-4F2F-B430-D94CDAFE3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45477"/>
            <a:ext cx="12192000" cy="561252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N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Statistical Designs are a collection of basic experimental designs that offer researchers the ability to statistically control and </a:t>
            </a:r>
            <a:r>
              <a:rPr lang="en-IN" sz="3200" b="1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analyze</a:t>
            </a:r>
            <a:r>
              <a:rPr lang="en-IN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external variables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N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Statistical control uses various sophisticated statistical techniques to exclude the influence of extraneous variables from an analysis</a:t>
            </a:r>
          </a:p>
          <a:p>
            <a:pPr algn="just"/>
            <a:r>
              <a:rPr lang="en-IN" sz="3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most commonly used Statistical Research Designs are the </a:t>
            </a:r>
            <a:r>
              <a:rPr lang="en-IN" sz="3200" b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Randomized Block Design, the Latin Square Design, and the Factorial Design.</a:t>
            </a:r>
            <a:endParaRPr lang="en-IN" sz="3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6586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AA9D9-6469-44B6-A065-91C3DDFA8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40523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IN" sz="6000" b="1" i="0" dirty="0">
                <a:solidFill>
                  <a:srgbClr val="000000"/>
                </a:solidFill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en-IN" sz="6000" b="1" i="0" dirty="0">
                <a:solidFill>
                  <a:schemeClr val="accent6">
                    <a:lumMod val="75000"/>
                  </a:schemeClr>
                </a:solidFill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Statistical Designs</a:t>
            </a:r>
            <a:endParaRPr lang="en-IN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D9ADF-0446-4EB3-9B62-C578E6B3C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40524"/>
            <a:ext cx="12192000" cy="5817476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0" lvl="0" indent="0">
              <a:buNone/>
            </a:pPr>
            <a:r>
              <a:rPr lang="en-IN" sz="4000" b="1" dirty="0">
                <a:solidFill>
                  <a:srgbClr val="7030A0"/>
                </a:solidFill>
                <a:latin typeface="Segoe UI" panose="020B0502040204020203" pitchFamily="34" charset="0"/>
              </a:rPr>
              <a:t>A)Randomized Block Design</a:t>
            </a:r>
          </a:p>
          <a:p>
            <a:pPr lvl="0" algn="just"/>
            <a:r>
              <a:rPr lang="en-US" sz="3200" b="1" dirty="0">
                <a:solidFill>
                  <a:srgbClr val="002060"/>
                </a:solidFill>
                <a:latin typeface="Segoe UI" panose="020B0502040204020203" pitchFamily="34" charset="0"/>
              </a:rPr>
              <a:t>With a randomized block design, the experimenter divides subjects into subgroups called blocks</a:t>
            </a:r>
          </a:p>
          <a:p>
            <a:pPr lvl="0" algn="just"/>
            <a:r>
              <a:rPr lang="en-US" sz="3200" b="1" dirty="0">
                <a:solidFill>
                  <a:srgbClr val="002060"/>
                </a:solidFill>
                <a:latin typeface="Segoe UI" panose="020B0502040204020203" pitchFamily="34" charset="0"/>
              </a:rPr>
              <a:t> The subjects within each block are randomly assigned to treatment condition</a:t>
            </a:r>
          </a:p>
          <a:p>
            <a:pPr lvl="0" algn="just"/>
            <a:r>
              <a:rPr lang="en-US" sz="3200" b="1" u="sng" dirty="0">
                <a:solidFill>
                  <a:srgbClr val="002060"/>
                </a:solidFill>
                <a:latin typeface="Segoe UI" panose="020B0502040204020203" pitchFamily="34" charset="0"/>
              </a:rPr>
              <a:t>T</a:t>
            </a:r>
            <a:r>
              <a:rPr lang="en-US" sz="3200" b="1" dirty="0">
                <a:solidFill>
                  <a:srgbClr val="002060"/>
                </a:solidFill>
                <a:latin typeface="Segoe UI" panose="020B0502040204020203" pitchFamily="34" charset="0"/>
              </a:rPr>
              <a:t>his design reduces variability within treatment conditions </a:t>
            </a:r>
          </a:p>
          <a:p>
            <a:pPr lvl="0" algn="just"/>
            <a:r>
              <a:rPr lang="en-US" sz="3200" b="1" dirty="0">
                <a:solidFill>
                  <a:srgbClr val="002060"/>
                </a:solidFill>
                <a:latin typeface="Segoe UI" panose="020B0502040204020203" pitchFamily="34" charset="0"/>
              </a:rPr>
              <a:t> produce a better estimate of treatment effects</a:t>
            </a:r>
            <a:endParaRPr lang="en-IN" sz="3200" b="1" dirty="0">
              <a:solidFill>
                <a:srgbClr val="002060"/>
              </a:solidFill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350893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BC769-E33E-45E1-BC64-80D0FB6EA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599089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IN" sz="6000" b="1" i="0" dirty="0">
                <a:solidFill>
                  <a:srgbClr val="000000"/>
                </a:solidFill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IN" sz="6000" b="1" i="0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Statistical Designs</a:t>
            </a:r>
            <a:endParaRPr lang="en-IN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6D254-3610-4293-9E18-B22515B16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99090"/>
            <a:ext cx="12192000" cy="6258908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en-US" b="1" dirty="0">
                <a:solidFill>
                  <a:srgbClr val="002060"/>
                </a:solidFill>
                <a:latin typeface="Segoe UI" panose="020B0502040204020203" pitchFamily="34" charset="0"/>
              </a:rPr>
              <a:t>Subjects are assigned to blocks, based on gender</a:t>
            </a:r>
          </a:p>
          <a:p>
            <a:pPr algn="just"/>
            <a:r>
              <a:rPr lang="en-US" b="1" dirty="0">
                <a:solidFill>
                  <a:srgbClr val="002060"/>
                </a:solidFill>
                <a:latin typeface="Segoe UI" panose="020B0502040204020203" pitchFamily="34" charset="0"/>
              </a:rPr>
              <a:t> within each block, subjects are randomly assigned to treatments</a:t>
            </a:r>
          </a:p>
          <a:p>
            <a:pPr algn="just"/>
            <a:r>
              <a:rPr lang="en-US" b="1" dirty="0">
                <a:solidFill>
                  <a:srgbClr val="002060"/>
                </a:solidFill>
                <a:latin typeface="Segoe UI" panose="020B0502040204020203" pitchFamily="34" charset="0"/>
              </a:rPr>
              <a:t> 50 males/50 females taught by constructivist model, 50 males/ 50 females  by activity oriented method  </a:t>
            </a:r>
          </a:p>
          <a:p>
            <a:pPr algn="just"/>
            <a:r>
              <a:rPr lang="en-US" b="1" dirty="0">
                <a:solidFill>
                  <a:srgbClr val="002060"/>
                </a:solidFill>
                <a:latin typeface="Segoe UI" panose="020B0502040204020203" pitchFamily="34" charset="0"/>
              </a:rPr>
              <a:t> This design ensures that each treatment condition has an equal proportion of males and females. As a result, differences between treatment conditions cannot be attributed to gender</a:t>
            </a:r>
          </a:p>
          <a:p>
            <a:endParaRPr lang="en-IN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F8D5E21-EC08-4878-B880-1E5DBE8855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211667"/>
              </p:ext>
            </p:extLst>
          </p:nvPr>
        </p:nvGraphicFramePr>
        <p:xfrm>
          <a:off x="2490952" y="4099034"/>
          <a:ext cx="7669048" cy="2806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0560">
                  <a:extLst>
                    <a:ext uri="{9D8B030D-6E8A-4147-A177-3AD203B41FA5}">
                      <a16:colId xmlns:a16="http://schemas.microsoft.com/office/drawing/2014/main" val="2915753293"/>
                    </a:ext>
                  </a:extLst>
                </a:gridCol>
                <a:gridCol w="3505392">
                  <a:extLst>
                    <a:ext uri="{9D8B030D-6E8A-4147-A177-3AD203B41FA5}">
                      <a16:colId xmlns:a16="http://schemas.microsoft.com/office/drawing/2014/main" val="1516337880"/>
                    </a:ext>
                  </a:extLst>
                </a:gridCol>
                <a:gridCol w="2963096">
                  <a:extLst>
                    <a:ext uri="{9D8B030D-6E8A-4147-A177-3AD203B41FA5}">
                      <a16:colId xmlns:a16="http://schemas.microsoft.com/office/drawing/2014/main" val="4074626397"/>
                    </a:ext>
                  </a:extLst>
                </a:gridCol>
              </a:tblGrid>
              <a:tr h="93542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GENDER    </a:t>
                      </a:r>
                      <a:endParaRPr lang="en-IN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         TREATMENT</a:t>
                      </a:r>
                    </a:p>
                    <a:p>
                      <a:r>
                        <a:rPr lang="en-IN" dirty="0"/>
                        <a:t>CONSTRUCTIVIST MODEL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ACTIVITY ORIENTED</a:t>
                      </a:r>
                      <a:endParaRPr lang="en-IN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9747067"/>
                  </a:ext>
                </a:extLst>
              </a:tr>
              <a:tr h="935420">
                <a:tc>
                  <a:txBody>
                    <a:bodyPr/>
                    <a:lstStyle/>
                    <a:p>
                      <a:r>
                        <a:rPr lang="en-US" sz="2000" b="1" dirty="0"/>
                        <a:t>male</a:t>
                      </a:r>
                      <a:endParaRPr lang="en-IN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             50</a:t>
                      </a:r>
                      <a:endParaRPr lang="en-IN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           50</a:t>
                      </a:r>
                      <a:endParaRPr lang="en-IN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6101410"/>
                  </a:ext>
                </a:extLst>
              </a:tr>
              <a:tr h="935420">
                <a:tc>
                  <a:txBody>
                    <a:bodyPr/>
                    <a:lstStyle/>
                    <a:p>
                      <a:r>
                        <a:rPr lang="en-US" b="1" dirty="0"/>
                        <a:t>female</a:t>
                      </a:r>
                      <a:endParaRPr lang="en-IN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              </a:t>
                      </a:r>
                      <a:r>
                        <a:rPr lang="en-US" b="1" dirty="0"/>
                        <a:t>50</a:t>
                      </a:r>
                      <a:endParaRPr lang="en-IN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             50</a:t>
                      </a:r>
                      <a:endParaRPr lang="en-IN" b="1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820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61479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1717B-3091-4597-8AC1-4EF92AF8C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45930"/>
          </a:xfrm>
          <a:solidFill>
            <a:schemeClr val="bg1"/>
          </a:solidFill>
        </p:spPr>
        <p:txBody>
          <a:bodyPr/>
          <a:lstStyle/>
          <a:p>
            <a:r>
              <a:rPr lang="en-IN" sz="5400" b="1" i="0" dirty="0">
                <a:solidFill>
                  <a:srgbClr val="6433DA">
                    <a:lumMod val="50000"/>
                  </a:srgbClr>
                </a:solidFill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       Statistical Designs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63AC2-6C00-482A-AFD0-F056474316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56745"/>
            <a:ext cx="12192000" cy="6101254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  <a:latin typeface="montserrat"/>
              </a:rPr>
              <a:t>B)</a:t>
            </a:r>
            <a:r>
              <a:rPr lang="en-US" sz="3600" b="1" dirty="0">
                <a:solidFill>
                  <a:srgbClr val="7030A0"/>
                </a:solidFill>
                <a:latin typeface="montserrat"/>
              </a:rPr>
              <a:t>Factorial Design</a:t>
            </a:r>
          </a:p>
          <a:p>
            <a:pPr algn="just"/>
            <a:r>
              <a:rPr lang="en-US" sz="3600" b="1" dirty="0">
                <a:solidFill>
                  <a:srgbClr val="383939"/>
                </a:solidFill>
                <a:latin typeface="montserrat"/>
              </a:rPr>
              <a:t>    	</a:t>
            </a:r>
            <a:r>
              <a:rPr lang="en-US" sz="3600" b="1" dirty="0">
                <a:solidFill>
                  <a:srgbClr val="002060"/>
                </a:solidFill>
                <a:latin typeface="montserrat"/>
              </a:rPr>
              <a:t>It </a:t>
            </a:r>
            <a:r>
              <a:rPr lang="en-US" b="1" dirty="0">
                <a:solidFill>
                  <a:srgbClr val="002060"/>
                </a:solidFill>
                <a:latin typeface="montserrat"/>
              </a:rPr>
              <a:t>is often used by scientists wishing to understand the effect of two or 	more  independent variables upon a single dependent variable</a:t>
            </a:r>
          </a:p>
          <a:p>
            <a:pPr algn="just"/>
            <a:r>
              <a:rPr lang="en-US" dirty="0">
                <a:solidFill>
                  <a:srgbClr val="383939"/>
                </a:solidFill>
                <a:latin typeface="montserrat"/>
              </a:rPr>
              <a:t>         </a:t>
            </a:r>
            <a:r>
              <a:rPr lang="en-US" b="1" dirty="0">
                <a:solidFill>
                  <a:srgbClr val="002060"/>
                </a:solidFill>
                <a:latin typeface="montserrat"/>
              </a:rPr>
              <a:t>Factorial experiments allow subtle manipulations of a larger number of 	interdependent variables</a:t>
            </a:r>
          </a:p>
          <a:p>
            <a:pPr algn="just"/>
            <a:r>
              <a:rPr lang="en-US" dirty="0">
                <a:solidFill>
                  <a:srgbClr val="383939"/>
                </a:solidFill>
                <a:latin typeface="montserrat"/>
              </a:rPr>
              <a:t>         </a:t>
            </a:r>
            <a:r>
              <a:rPr lang="en-US" b="1" dirty="0">
                <a:solidFill>
                  <a:srgbClr val="002060"/>
                </a:solidFill>
                <a:latin typeface="montserrat"/>
              </a:rPr>
              <a:t>The factorial design, as well as simplifying the process and making 	research cheaper, allows many levels of analysis</a:t>
            </a:r>
          </a:p>
          <a:p>
            <a:pPr algn="just"/>
            <a:r>
              <a:rPr lang="en-US" b="1" dirty="0">
                <a:solidFill>
                  <a:srgbClr val="002060"/>
                </a:solidFill>
                <a:latin typeface="montserrat"/>
              </a:rPr>
              <a:t>         Highlighting the </a:t>
            </a:r>
            <a:r>
              <a:rPr lang="en-US" b="1" dirty="0">
                <a:solidFill>
                  <a:srgbClr val="002060"/>
                </a:solidFill>
                <a:latin typeface="montserra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relationships between variables</a:t>
            </a:r>
            <a:r>
              <a:rPr lang="en-US" b="1" dirty="0">
                <a:solidFill>
                  <a:srgbClr val="002060"/>
                </a:solidFill>
                <a:latin typeface="montserrat"/>
              </a:rPr>
              <a:t>, it also allows the effects 	of manipulating a single variable to be isolated and analyzed singly</a:t>
            </a:r>
          </a:p>
          <a:p>
            <a:r>
              <a:rPr lang="en-US" b="1" dirty="0" err="1">
                <a:solidFill>
                  <a:srgbClr val="002060"/>
                </a:solidFill>
                <a:latin typeface="montserrat"/>
              </a:rPr>
              <a:t>Eg</a:t>
            </a:r>
            <a:r>
              <a:rPr lang="en-US" b="1" dirty="0">
                <a:solidFill>
                  <a:srgbClr val="002060"/>
                </a:solidFill>
                <a:latin typeface="montserrat"/>
              </a:rPr>
              <a:t>;</a:t>
            </a:r>
            <a:r>
              <a:rPr lang="en-US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Open Sans"/>
              </a:rPr>
              <a:t>Efficacy of  self-regulated learning  on metacognitive abilities of males 	and females differently (independent variable-self-regulated learning   	dependent variables –gender &amp;metacognitive ability)</a:t>
            </a:r>
            <a:endParaRPr lang="en-IN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4583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B8CFD-E0FB-4455-BBF3-AD6383C80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35572"/>
          </a:xfrm>
          <a:solidFill>
            <a:schemeClr val="bg1"/>
          </a:solidFill>
        </p:spPr>
        <p:txBody>
          <a:bodyPr/>
          <a:lstStyle/>
          <a:p>
            <a:r>
              <a:rPr lang="en-IN" sz="5400" b="1" i="0" dirty="0">
                <a:solidFill>
                  <a:srgbClr val="6433DA">
                    <a:lumMod val="50000"/>
                  </a:srgbClr>
                </a:solidFill>
                <a:latin typeface="Algerian" panose="04020705040A0206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Statistical Designs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B2608-FA50-4BB2-B021-BE472A3AC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35573"/>
            <a:ext cx="12192000" cy="602242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C)Latin square design</a:t>
            </a:r>
          </a:p>
          <a:p>
            <a:pPr marL="0" indent="0" algn="just">
              <a:buNone/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 experiment design that can be used to control the random variation of two factors.</a:t>
            </a:r>
          </a:p>
          <a:p>
            <a:pPr marL="0" indent="0" algn="just">
              <a:buNone/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design is arranged with an equal number of rows and columns, so that all combinations of possible values for the two variables can be tested multiple times</a:t>
            </a:r>
          </a:p>
          <a:p>
            <a:pPr marL="0" indent="0" algn="just">
              <a:buNone/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design is used to reduce the effect of random or nuisance factors.</a:t>
            </a:r>
            <a:b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B2A46A-93B9-42CC-B12C-5B4254C8BB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319753"/>
            <a:ext cx="6095999" cy="2538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6093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380FF-2DBC-40FA-B2D6-658052B91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799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rgbClr val="002060"/>
                </a:solidFill>
                <a:latin typeface="Algerian" panose="04020705040A02060702" pitchFamily="82" charset="0"/>
              </a:rPr>
              <a:t>Strengths of experimental designs</a:t>
            </a:r>
            <a:endParaRPr lang="en-IN" sz="4800" b="1" dirty="0">
              <a:solidFill>
                <a:srgbClr val="00206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DC969-FEA9-4722-B282-C0FA67A36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5800"/>
            <a:ext cx="12192000" cy="61722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3A3A3A"/>
                </a:solidFill>
                <a:latin typeface="&amp;quot"/>
              </a:rPr>
              <a:t>.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&amp;quot"/>
              </a:rPr>
              <a:t>It provides researchers with a high level of control</a:t>
            </a:r>
            <a:br>
              <a:rPr lang="en-US" dirty="0"/>
            </a:br>
            <a:r>
              <a:rPr lang="en-US" dirty="0">
                <a:solidFill>
                  <a:srgbClr val="002060"/>
                </a:solidFill>
              </a:rPr>
              <a:t>       </a:t>
            </a:r>
            <a:r>
              <a:rPr lang="en-US" b="1" dirty="0">
                <a:solidFill>
                  <a:srgbClr val="002060"/>
                </a:solidFill>
                <a:latin typeface="Work Sans"/>
              </a:rPr>
              <a:t>Each variable can be controlled on its own or in different combinations to  	study what possible outcomes are available for a product, theory, or idea</a:t>
            </a:r>
          </a:p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&amp;quot"/>
              </a:rPr>
              <a:t>There is no limit to the subject matter </a:t>
            </a:r>
            <a:br>
              <a:rPr lang="en-US" dirty="0"/>
            </a:br>
            <a:r>
              <a:rPr lang="en-US" dirty="0"/>
              <a:t>      </a:t>
            </a:r>
            <a:r>
              <a:rPr lang="en-US" dirty="0">
                <a:solidFill>
                  <a:srgbClr val="3A3A3A"/>
                </a:solidFill>
                <a:latin typeface="Work Sans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Work Sans"/>
              </a:rPr>
              <a:t>It can be used in a wide variety of situations. Teachers might use  	experimental research to determine if a new method of teaching or a new 	curriculum is better than an older system</a:t>
            </a:r>
          </a:p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&amp;quot"/>
              </a:rPr>
              <a:t> Experimental research provides conclusions that are specific</a:t>
            </a:r>
            <a:br>
              <a:rPr lang="en-US" dirty="0"/>
            </a:br>
            <a:r>
              <a:rPr lang="en-US" dirty="0"/>
              <a:t>	</a:t>
            </a:r>
            <a:r>
              <a:rPr lang="en-US" b="1" dirty="0">
                <a:solidFill>
                  <a:srgbClr val="002060"/>
                </a:solidFill>
                <a:latin typeface="Work Sans"/>
              </a:rPr>
              <a:t>Because experimental research provides such a high level of control, it can 	produce results that are specific and relevant with consistency </a:t>
            </a:r>
          </a:p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&amp;quot"/>
              </a:rPr>
              <a:t> The results of experimental research can be duplicated</a:t>
            </a:r>
          </a:p>
          <a:p>
            <a:pPr marL="0" indent="0">
              <a:buNone/>
            </a:pPr>
            <a:r>
              <a:rPr lang="en-US" dirty="0">
                <a:solidFill>
                  <a:srgbClr val="3A3A3A"/>
                </a:solidFill>
                <a:latin typeface="Work Sans"/>
              </a:rPr>
              <a:t> .	 </a:t>
            </a:r>
            <a:r>
              <a:rPr lang="en-US" b="1" dirty="0">
                <a:solidFill>
                  <a:srgbClr val="002060"/>
                </a:solidFill>
                <a:latin typeface="Work Sans"/>
              </a:rPr>
              <a:t>This allows anyone to be able to check and verify published results</a:t>
            </a:r>
            <a:endParaRPr lang="en-US" b="1" dirty="0">
              <a:solidFill>
                <a:srgbClr val="002060"/>
              </a:solidFill>
              <a:latin typeface="&amp;quot"/>
            </a:endParaRPr>
          </a:p>
          <a:p>
            <a:endParaRPr lang="en-IN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082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46CA8-8E52-4175-8C0F-6A8C901B4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51337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r>
              <a:rPr lang="en-US" sz="6000" dirty="0">
                <a:latin typeface="Algerian" panose="04020705040A02060702" pitchFamily="82" charset="0"/>
              </a:rPr>
              <a:t>                      </a:t>
            </a:r>
            <a:r>
              <a:rPr lang="en-US" sz="6000" b="1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contents</a:t>
            </a:r>
            <a:endParaRPr lang="en-IN" sz="6000" b="1" dirty="0">
              <a:solidFill>
                <a:schemeClr val="accent6">
                  <a:lumMod val="50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52988-9F32-49FA-AE5F-01C8AAB65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51339"/>
            <a:ext cx="12192000" cy="600666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IN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Concept of Experimental Design</a:t>
            </a:r>
          </a:p>
          <a:p>
            <a:r>
              <a:rPr lang="en-IN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Purpose of Experimental Design</a:t>
            </a:r>
          </a:p>
          <a:p>
            <a:r>
              <a:rPr lang="en-IN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Basic steps in Experimental Design</a:t>
            </a:r>
          </a:p>
          <a:p>
            <a:r>
              <a:rPr lang="en-IN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Pre-experimental Designs</a:t>
            </a:r>
          </a:p>
          <a:p>
            <a:r>
              <a:rPr lang="en-IN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True Experimental Designs</a:t>
            </a:r>
          </a:p>
          <a:p>
            <a:r>
              <a:rPr lang="en-IN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Quasi-experimental Designs</a:t>
            </a:r>
          </a:p>
          <a:p>
            <a:r>
              <a:rPr lang="en-IN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Statistical Designs</a:t>
            </a:r>
          </a:p>
          <a:p>
            <a:r>
              <a:rPr lang="en-IN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Strengths of Experimental Design</a:t>
            </a:r>
          </a:p>
          <a:p>
            <a:r>
              <a:rPr lang="en-IN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Limitations of Experimental Design</a:t>
            </a:r>
          </a:p>
          <a:p>
            <a:endParaRPr lang="en-IN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646409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7F938-1DE9-42F7-A035-5672B4616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82868"/>
          </a:xfrm>
          <a:solidFill>
            <a:schemeClr val="bg1"/>
          </a:solidFill>
        </p:spPr>
        <p:txBody>
          <a:bodyPr/>
          <a:lstStyle/>
          <a:p>
            <a:r>
              <a:rPr lang="en-US" sz="4800" b="1" dirty="0">
                <a:solidFill>
                  <a:srgbClr val="002060"/>
                </a:solidFill>
                <a:latin typeface="Algerian" panose="04020705040A02060702" pitchFamily="82" charset="0"/>
              </a:rPr>
              <a:t>Strengths of experimental designs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7BBB7-3492-4176-AAB6-F6F17D1C6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99089"/>
            <a:ext cx="12192000" cy="6258909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&amp;quot"/>
              </a:rPr>
              <a:t>Experimental research allows cause and effect to be determined</a:t>
            </a:r>
            <a:br>
              <a:rPr lang="en-US" dirty="0"/>
            </a:br>
            <a:r>
              <a:rPr lang="en-US" dirty="0"/>
              <a:t>	</a:t>
            </a:r>
            <a:r>
              <a:rPr lang="en-US" b="1" dirty="0">
                <a:solidFill>
                  <a:srgbClr val="002060"/>
                </a:solidFill>
                <a:latin typeface="Work Sans"/>
              </a:rPr>
              <a:t>The manipulation of variables allows for researchers to be able to look at 	various cause-and-effect relationships that a product, theory, or idea can 	produce</a:t>
            </a:r>
          </a:p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&amp;quot"/>
              </a:rPr>
              <a:t>It can be combined with other research methods. </a:t>
            </a:r>
            <a:br>
              <a:rPr lang="en-US" dirty="0"/>
            </a:br>
            <a:r>
              <a:rPr lang="en-US" dirty="0"/>
              <a:t>	</a:t>
            </a:r>
            <a:r>
              <a:rPr lang="en-US" b="1" dirty="0">
                <a:solidFill>
                  <a:srgbClr val="002060"/>
                </a:solidFill>
                <a:latin typeface="Work Sans"/>
              </a:rPr>
              <a:t>This allows experimental research to be able to provide the scientific rigor 	that may be needed for the results to stand on their own</a:t>
            </a:r>
          </a:p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&amp;quot"/>
              </a:rPr>
              <a:t>Natural settings can be replicated with faster speeds</a:t>
            </a:r>
            <a:r>
              <a:rPr lang="en-US" b="1" dirty="0">
                <a:solidFill>
                  <a:srgbClr val="3A3A3A"/>
                </a:solidFill>
                <a:latin typeface="&amp;quot"/>
              </a:rPr>
              <a:t> </a:t>
            </a:r>
            <a:br>
              <a:rPr lang="en-US" dirty="0"/>
            </a:br>
            <a:r>
              <a:rPr lang="en-US" dirty="0"/>
              <a:t>	</a:t>
            </a:r>
            <a:r>
              <a:rPr lang="en-US" b="1" dirty="0">
                <a:solidFill>
                  <a:srgbClr val="002060"/>
                </a:solidFill>
                <a:latin typeface="Work Sans"/>
              </a:rPr>
              <a:t>This allows researchers to have a greater control of the extraneous 	variables which may exist as well, limiting the unpredictability of nature as 	each variable is being carefully studied.</a:t>
            </a:r>
            <a:endParaRPr lang="en-IN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5334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F3CDB-A1D4-4328-BD76-BBBE09891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1999" cy="685799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Algerian" panose="04020705040A02060702" pitchFamily="82" charset="0"/>
              </a:rPr>
              <a:t>Limitations of experimental research</a:t>
            </a:r>
            <a:endParaRPr lang="en-IN" sz="4400" b="1" dirty="0">
              <a:solidFill>
                <a:srgbClr val="00206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8917A-0551-4857-91E8-03CAC18B9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5800"/>
            <a:ext cx="12192000" cy="6172199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  <a:latin typeface="&amp;quot"/>
              </a:rPr>
              <a:t>Results are highly subjective due to the possibility of human error </a:t>
            </a:r>
            <a:br>
              <a:rPr lang="en-US" dirty="0"/>
            </a:br>
            <a:r>
              <a:rPr lang="en-US" dirty="0"/>
              <a:t>	</a:t>
            </a:r>
            <a:r>
              <a:rPr lang="en-US" b="1" dirty="0">
                <a:solidFill>
                  <a:srgbClr val="002060"/>
                </a:solidFill>
                <a:latin typeface="Work Sans"/>
              </a:rPr>
              <a:t> Experimental research requires specific levels of variable control, it is at a 	high risk of experiencing human error at some point during the research</a:t>
            </a:r>
          </a:p>
          <a:p>
            <a:r>
              <a:rPr lang="en-US" b="1" dirty="0">
                <a:solidFill>
                  <a:srgbClr val="3A3A3A"/>
                </a:solidFill>
                <a:latin typeface="&amp;quot"/>
              </a:rPr>
              <a:t> </a:t>
            </a:r>
            <a:r>
              <a:rPr lang="en-US" b="1" dirty="0">
                <a:solidFill>
                  <a:srgbClr val="7030A0"/>
                </a:solidFill>
                <a:latin typeface="&amp;quot"/>
              </a:rPr>
              <a:t>Experimental research can create situations that are not realistic</a:t>
            </a:r>
            <a:br>
              <a:rPr lang="en-US" dirty="0">
                <a:solidFill>
                  <a:srgbClr val="7030A0"/>
                </a:solidFill>
              </a:rPr>
            </a:br>
            <a:r>
              <a:rPr lang="en-US" dirty="0">
                <a:solidFill>
                  <a:srgbClr val="7030A0"/>
                </a:solidFill>
              </a:rPr>
              <a:t>      </a:t>
            </a:r>
            <a:r>
              <a:rPr lang="en-US" b="1" dirty="0">
                <a:solidFill>
                  <a:srgbClr val="002060"/>
                </a:solidFill>
                <a:latin typeface="Work Sans"/>
              </a:rPr>
              <a:t>The variables of a product, theory, or idea are under such tight controls that 	the data being produced can be corrupted or inaccurate, but still seem like 	it is authentic</a:t>
            </a:r>
          </a:p>
          <a:p>
            <a:r>
              <a:rPr lang="en-US" b="1" dirty="0">
                <a:solidFill>
                  <a:srgbClr val="7030A0"/>
                </a:solidFill>
                <a:latin typeface="&amp;quot"/>
              </a:rPr>
              <a:t>It is a time-consuming process </a:t>
            </a:r>
            <a:br>
              <a:rPr lang="en-US" dirty="0"/>
            </a:br>
            <a:r>
              <a:rPr lang="en-US" dirty="0"/>
              <a:t>	</a:t>
            </a:r>
            <a:r>
              <a:rPr lang="en-US" b="1" dirty="0">
                <a:solidFill>
                  <a:srgbClr val="002060"/>
                </a:solidFill>
                <a:latin typeface="Work Sans"/>
              </a:rPr>
              <a:t> Experimental research  isolate each variable, conduct testing on it and 	combinations of variables must also be considered. This process can be 	lengthy and require a large amount of financial and personnel resources. </a:t>
            </a:r>
            <a:endParaRPr lang="en-IN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9698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10672-2F4D-4635-8DB3-65F76ABD3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1999" cy="685799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rgbClr val="002060"/>
                </a:solidFill>
                <a:latin typeface="Algerian" panose="04020705040A02060702" pitchFamily="82" charset="0"/>
              </a:rPr>
              <a:t>Limitations of experimental research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6251FF-E454-4903-8E44-A9EFA9488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51793"/>
            <a:ext cx="12191998" cy="630620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7030A0"/>
                </a:solidFill>
                <a:latin typeface="&amp;quot"/>
              </a:rPr>
              <a:t>         Extraneous variables cannot always be controlled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>
                <a:solidFill>
                  <a:srgbClr val="3A3A3A"/>
                </a:solidFill>
                <a:latin typeface="Work Sans"/>
              </a:rPr>
              <a:t>Although laboratory settings can control extraneous variables, natural 	environments provide certain challenges</a:t>
            </a:r>
          </a:p>
          <a:p>
            <a:r>
              <a:rPr lang="en-US" b="1" dirty="0">
                <a:solidFill>
                  <a:srgbClr val="3A3A3A"/>
                </a:solidFill>
                <a:latin typeface="&amp;quot"/>
              </a:rPr>
              <a:t>          </a:t>
            </a:r>
            <a:r>
              <a:rPr lang="en-US" b="1" dirty="0">
                <a:solidFill>
                  <a:srgbClr val="7030A0"/>
                </a:solidFill>
                <a:latin typeface="&amp;quot"/>
              </a:rPr>
              <a:t>Participants can be influenced by their current situation 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>
                <a:solidFill>
                  <a:srgbClr val="3A3A3A"/>
                </a:solidFill>
                <a:latin typeface="Work Sans"/>
              </a:rPr>
              <a:t>Human error isn’t just confined to the researchers. Participants in an 	experimental research study can also be influenced by extraneous variables</a:t>
            </a:r>
          </a:p>
          <a:p>
            <a:pPr marL="0" indent="0">
              <a:buNone/>
            </a:pPr>
            <a:r>
              <a:rPr lang="en-US" dirty="0">
                <a:solidFill>
                  <a:srgbClr val="3A3A3A"/>
                </a:solidFill>
                <a:latin typeface="Work Sans"/>
              </a:rPr>
              <a:t>             </a:t>
            </a:r>
            <a:r>
              <a:rPr lang="en-US" dirty="0" err="1">
                <a:solidFill>
                  <a:srgbClr val="3A3A3A"/>
                </a:solidFill>
                <a:latin typeface="Work Sans"/>
              </a:rPr>
              <a:t>eg</a:t>
            </a:r>
            <a:r>
              <a:rPr lang="en-US" dirty="0">
                <a:solidFill>
                  <a:srgbClr val="3A3A3A"/>
                </a:solidFill>
                <a:latin typeface="Work Sans"/>
              </a:rPr>
              <a:t>; stress, fatigue</a:t>
            </a:r>
          </a:p>
          <a:p>
            <a:r>
              <a:rPr lang="en-US" b="1" dirty="0">
                <a:solidFill>
                  <a:srgbClr val="7030A0"/>
                </a:solidFill>
                <a:latin typeface="&amp;quot"/>
              </a:rPr>
              <a:t>         Manipulating variables isn’t necessarily an objective standpoint</a:t>
            </a:r>
            <a:endParaRPr lang="en-US" sz="2800" dirty="0">
              <a:solidFill>
                <a:srgbClr val="7030A0"/>
              </a:solidFill>
              <a:latin typeface="Work Sans"/>
            </a:endParaRPr>
          </a:p>
          <a:p>
            <a:pPr marL="914400" lvl="2" indent="0">
              <a:buNone/>
            </a:pPr>
            <a:r>
              <a:rPr lang="en-US" sz="2800" dirty="0">
                <a:solidFill>
                  <a:srgbClr val="3A3A3A"/>
                </a:solidFill>
                <a:latin typeface="Work Sans"/>
              </a:rPr>
              <a:t>For research to be effective, it must be objective. Being able to manipulate variables reduces that objectivity</a:t>
            </a:r>
          </a:p>
          <a:p>
            <a:pPr marL="914400" lvl="2" indent="0">
              <a:buNone/>
            </a:pPr>
            <a:r>
              <a:rPr lang="en-US" sz="2800" b="1" dirty="0">
                <a:solidFill>
                  <a:srgbClr val="7030A0"/>
                </a:solidFill>
                <a:latin typeface="&amp;quot"/>
              </a:rPr>
              <a:t> Human responses in experimental research can be difficult to measure</a:t>
            </a:r>
            <a:r>
              <a:rPr lang="en-US" sz="2800" b="1" dirty="0">
                <a:solidFill>
                  <a:srgbClr val="3A3A3A"/>
                </a:solidFill>
                <a:latin typeface="&amp;quot"/>
              </a:rPr>
              <a:t>. </a:t>
            </a:r>
            <a:endParaRPr lang="en-US" sz="2800" dirty="0">
              <a:solidFill>
                <a:srgbClr val="3A3A3A"/>
              </a:solidFill>
              <a:latin typeface="Work Sans"/>
            </a:endParaRPr>
          </a:p>
          <a:p>
            <a:pPr marL="914400" lvl="2" indent="0">
              <a:buNone/>
            </a:pPr>
            <a:r>
              <a:rPr lang="en-US" sz="2800" b="1" dirty="0">
                <a:solidFill>
                  <a:srgbClr val="3A3A3A"/>
                </a:solidFill>
                <a:latin typeface="&amp;quot"/>
              </a:rPr>
              <a:t> </a:t>
            </a:r>
            <a:r>
              <a:rPr lang="en-US" sz="2800" dirty="0">
                <a:solidFill>
                  <a:srgbClr val="3A3A3A"/>
                </a:solidFill>
                <a:latin typeface="Work Sans"/>
              </a:rPr>
              <a:t>There are many pressures that can be placed on people, from political to personal, and everything in-between. Different life experiences can cause people to react to the same situation in different ways. 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6028464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3C4D4-A7DA-462F-B6BF-3CB61316F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799"/>
          </a:xfrm>
        </p:spPr>
        <p:txBody>
          <a:bodyPr>
            <a:noAutofit/>
          </a:bodyPr>
          <a:lstStyle/>
          <a:p>
            <a:r>
              <a:rPr lang="en-US" sz="7200" dirty="0">
                <a:latin typeface="Algerian" panose="04020705040A02060702" pitchFamily="82" charset="0"/>
              </a:rPr>
              <a:t>                </a:t>
            </a:r>
            <a:r>
              <a:rPr lang="en-US" sz="7200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summary</a:t>
            </a:r>
            <a:endParaRPr lang="en-IN" sz="7200" dirty="0">
              <a:solidFill>
                <a:schemeClr val="accent6">
                  <a:lumMod val="50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D5D6C-363B-46B5-8A8A-9C5C4019C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5800"/>
            <a:ext cx="12192000" cy="6172200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b="1" dirty="0">
                <a:solidFill>
                  <a:srgbClr val="002060"/>
                </a:solidFill>
                <a:latin typeface="Quicksand"/>
              </a:rPr>
              <a:t>Experimental research designs are often considered to be the standard in research designs. </a:t>
            </a:r>
          </a:p>
          <a:p>
            <a:pPr algn="just"/>
            <a:r>
              <a:rPr lang="en-US" b="1" dirty="0">
                <a:solidFill>
                  <a:srgbClr val="002060"/>
                </a:solidFill>
                <a:latin typeface="Quicksand"/>
              </a:rPr>
              <a:t>In this research design, one or more subjects or dependent variables are randomly assigned to different treatments</a:t>
            </a:r>
          </a:p>
          <a:p>
            <a:pPr algn="just"/>
            <a:r>
              <a:rPr lang="en-US" b="1" dirty="0">
                <a:solidFill>
                  <a:srgbClr val="002060"/>
                </a:solidFill>
                <a:latin typeface="Quicksand"/>
              </a:rPr>
              <a:t> The independent variables manipulated by the researcher and the results are observed to conclude.</a:t>
            </a:r>
          </a:p>
          <a:p>
            <a:pPr algn="just"/>
            <a:r>
              <a:rPr lang="en-US" b="1" dirty="0">
                <a:solidFill>
                  <a:srgbClr val="002060"/>
                </a:solidFill>
                <a:latin typeface="Quicksand"/>
              </a:rPr>
              <a:t> One of the uniqueness of experimental research is in its ability to control the effect of extraneous variables.</a:t>
            </a:r>
          </a:p>
          <a:p>
            <a:pPr algn="just"/>
            <a:r>
              <a:rPr lang="en-US" b="1" dirty="0">
                <a:solidFill>
                  <a:srgbClr val="002060"/>
                </a:solidFill>
                <a:latin typeface="Quicksand"/>
              </a:rPr>
              <a:t>Experimental research is suitable for research whose goal is to examine cause-effect relationships. </a:t>
            </a:r>
          </a:p>
          <a:p>
            <a:pPr algn="just"/>
            <a:r>
              <a:rPr lang="en-US" b="1" dirty="0">
                <a:solidFill>
                  <a:srgbClr val="002060"/>
                </a:solidFill>
                <a:latin typeface="Quicksand"/>
              </a:rPr>
              <a:t>It can be conducted in the laboratory or field settings, depending on the aim of the research that is being carried out. 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061498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242F3-CF7C-4035-89A9-698A9A607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40978"/>
          </a:xfrm>
        </p:spPr>
        <p:txBody>
          <a:bodyPr>
            <a:normAutofit fontScale="90000"/>
          </a:bodyPr>
          <a:lstStyle/>
          <a:p>
            <a:r>
              <a:rPr lang="en-IN" sz="6600" dirty="0">
                <a:latin typeface="Algerian" panose="04020705040A02060702" pitchFamily="82" charset="0"/>
              </a:rPr>
              <a:t>    </a:t>
            </a:r>
            <a:r>
              <a:rPr lang="en-IN" sz="6600" b="1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Suggested readings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3DF972-822E-4238-9E8F-5C1217A2EE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40979"/>
            <a:ext cx="12192000" cy="611702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N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Kothari, C.R.(1985</a:t>
            </a:r>
            <a:r>
              <a:rPr lang="en-IN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Research Methodology- Methods and Techniques.</a:t>
            </a:r>
            <a:r>
              <a:rPr lang="en-IN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New  	Delhi: Wiley Eastern Limited. </a:t>
            </a:r>
            <a:endParaRPr lang="en-IN" sz="20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Kumar, Ranjit.( 2005).</a:t>
            </a:r>
            <a:r>
              <a:rPr lang="en-IN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Research Methodology-A Step-by-Step Guide for 	Beginners(2</a:t>
            </a:r>
            <a:r>
              <a:rPr lang="en-IN" b="1" i="1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nd</a:t>
            </a:r>
            <a:r>
              <a:rPr lang="en-IN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.ed) </a:t>
            </a:r>
            <a:r>
              <a:rPr lang="en-IN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.Singapore :Pearson Education. </a:t>
            </a:r>
            <a:endParaRPr lang="en-IN" sz="20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457200">
              <a:buClr>
                <a:srgbClr val="353535"/>
              </a:buClr>
            </a:pPr>
            <a:r>
              <a:rPr lang="en-IN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Neuman, W,L; &amp; Neuman, W.L. (2006). </a:t>
            </a:r>
            <a:r>
              <a:rPr lang="en-IN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Social Research Methods: Qualitative 	     and Quantitative Approaches.</a:t>
            </a:r>
            <a:r>
              <a:rPr lang="en-US" sz="2400" dirty="0">
                <a:solidFill>
                  <a:srgbClr val="31B4E6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Toronto: Pearson.</a:t>
            </a:r>
          </a:p>
          <a:p>
            <a:pPr>
              <a:lnSpc>
                <a:spcPct val="106000"/>
              </a:lnSpc>
              <a:spcAft>
                <a:spcPts val="800"/>
              </a:spcAft>
            </a:pPr>
            <a:endParaRPr lang="en-IN" sz="2000" b="1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en-IN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Punch, K.F. (2013). Introduction to Social Research: Quantitative and 	Qualitative 	Approaches. Sage Publications</a:t>
            </a:r>
            <a:endParaRPr lang="en-IN" sz="20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IN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495626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D0392-063F-4E24-8B25-3BD7BCD0F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DC3735C-4183-40F7-B169-49A10DBA19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1341778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C5DEA-0164-4284-A78E-766C1CFAF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82868"/>
          </a:xfrm>
        </p:spPr>
        <p:txBody>
          <a:bodyPr>
            <a:noAutofit/>
          </a:bodyPr>
          <a:lstStyle/>
          <a:p>
            <a:r>
              <a:rPr lang="en-US" sz="6600" b="1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         Learning objectives</a:t>
            </a:r>
            <a:endParaRPr lang="en-IN" sz="6600" b="1" dirty="0">
              <a:solidFill>
                <a:schemeClr val="accent6">
                  <a:lumMod val="50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045A0-42FC-4FCD-BB30-8E5D5A386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709447"/>
            <a:ext cx="12191999" cy="597513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lvl="0" indent="0" defTabSz="457200">
              <a:buClr>
                <a:srgbClr val="E78712"/>
              </a:buClr>
              <a:buNone/>
            </a:pPr>
            <a:r>
              <a:rPr lang="en-I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student teachers will be able to,</a:t>
            </a:r>
          </a:p>
          <a:p>
            <a:pPr marL="342900" lvl="0" indent="-342900" defTabSz="457200">
              <a:buClr>
                <a:srgbClr val="E78712"/>
              </a:buClr>
              <a:buFont typeface="Wingdings 3" charset="2"/>
              <a:buChar char=""/>
            </a:pPr>
            <a:r>
              <a:rPr lang="en-I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define experimental  research design</a:t>
            </a:r>
          </a:p>
          <a:p>
            <a:pPr marL="342900" lvl="0" indent="-342900" defTabSz="457200">
              <a:buClr>
                <a:srgbClr val="E78712"/>
              </a:buClr>
              <a:buFont typeface="Wingdings 3" charset="2"/>
              <a:buChar char=""/>
            </a:pPr>
            <a:r>
              <a:rPr lang="en-I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concept of experimental  research</a:t>
            </a:r>
          </a:p>
          <a:p>
            <a:pPr marL="342900" lvl="0" indent="-342900" defTabSz="457200">
              <a:buClr>
                <a:srgbClr val="E78712"/>
              </a:buClr>
              <a:buFont typeface="Wingdings 3" charset="2"/>
              <a:buChar char=""/>
            </a:pPr>
            <a:r>
              <a:rPr lang="en-I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describe the purpose of experimental design</a:t>
            </a:r>
          </a:p>
          <a:p>
            <a:pPr marL="342900" lvl="0" indent="-342900" defTabSz="457200">
              <a:buClr>
                <a:srgbClr val="E78712"/>
              </a:buClr>
              <a:buFont typeface="Wingdings 3" charset="2"/>
              <a:buChar char=""/>
            </a:pPr>
            <a:r>
              <a:rPr lang="en-I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 the basic steps of experimental design</a:t>
            </a:r>
          </a:p>
          <a:p>
            <a:pPr marL="342900" lvl="0" indent="-342900" defTabSz="457200">
              <a:buClr>
                <a:srgbClr val="E78712"/>
              </a:buClr>
              <a:buFont typeface="Wingdings 3" charset="2"/>
              <a:buChar char=""/>
            </a:pPr>
            <a:r>
              <a:rPr lang="en-I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differentiate various types of experimental  designs</a:t>
            </a:r>
          </a:p>
          <a:p>
            <a:pPr marL="342900" lvl="0" indent="-342900" defTabSz="457200">
              <a:buClr>
                <a:srgbClr val="E78712"/>
              </a:buClr>
              <a:buFont typeface="Wingdings 3" charset="2"/>
              <a:buChar char=""/>
            </a:pPr>
            <a:r>
              <a:rPr lang="en-I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 the basic steps of quantitative design</a:t>
            </a:r>
          </a:p>
          <a:p>
            <a:pPr marL="342900" lvl="0" indent="-342900" defTabSz="457200">
              <a:buClr>
                <a:srgbClr val="E78712"/>
              </a:buClr>
              <a:buFont typeface="Wingdings 3" charset="2"/>
              <a:buChar char=""/>
            </a:pPr>
            <a:r>
              <a:rPr lang="en-I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analyse  strengths and limitations of experimental design</a:t>
            </a:r>
          </a:p>
          <a:p>
            <a:pPr marL="342900" lvl="0" indent="-342900" defTabSz="457200">
              <a:buClr>
                <a:srgbClr val="E78712"/>
              </a:buClr>
              <a:buFont typeface="Wingdings 3" charset="2"/>
              <a:buChar char=""/>
            </a:pPr>
            <a:r>
              <a:rPr lang="en-IN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identify the ethical issues involved in quantitative design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7727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5D6DD-B0E2-4A66-966A-4C6E8EE33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4593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r>
              <a:rPr lang="en-US" sz="6600" dirty="0">
                <a:solidFill>
                  <a:srgbClr val="6433DA">
                    <a:lumMod val="50000"/>
                  </a:srgbClr>
                </a:solidFill>
                <a:latin typeface="Algerian" panose="04020705040A02060702" pitchFamily="82" charset="0"/>
              </a:rPr>
              <a:t>    </a:t>
            </a:r>
            <a:r>
              <a:rPr lang="en-US" sz="6600" b="1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Experimental design</a:t>
            </a:r>
            <a:endParaRPr lang="en-IN" sz="6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E434F81-F7DD-4B1A-8DAF-ACA0E930E6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0510" y="945931"/>
            <a:ext cx="4561489" cy="5912067"/>
          </a:xfrm>
          <a:solidFill>
            <a:schemeClr val="accent6">
              <a:lumMod val="20000"/>
              <a:lumOff val="80000"/>
            </a:schemeClr>
          </a:solidFill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C7E7830-2D57-4C0D-AE5F-8D0454AA38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945931"/>
            <a:ext cx="7394029" cy="5912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292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341AE-568F-4EB2-B442-0F1B4CCEA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685799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/>
          <a:p>
            <a:r>
              <a:rPr lang="en-US" sz="6000" dirty="0">
                <a:solidFill>
                  <a:srgbClr val="000000"/>
                </a:solidFill>
                <a:latin typeface="Algerian" panose="04020705040A02060702" pitchFamily="82" charset="0"/>
              </a:rPr>
              <a:t>  </a:t>
            </a:r>
            <a:r>
              <a:rPr lang="en-US" sz="5400" b="1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Experimental design- concept</a:t>
            </a:r>
            <a:endParaRPr lang="en-IN" sz="5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E7C9C-AFB5-43DB-920D-AE5FFA8BA0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5799"/>
            <a:ext cx="12192000" cy="617219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Experimental research is a type of study which is commonly used in scientific research designs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It is the primary approach used to scrutinize the causal (cause/effect) relationships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Investigate the effect of independent  variable on dependent variable 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kind of research is known as a hypothesis testing or a deductive research method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It is used to support or disprove the hypotheses which are formulated by the researcher to address a specific question or issue </a:t>
            </a:r>
            <a:endParaRPr lang="en-IN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25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C239C-F88E-487D-AEEA-E07593AC1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35571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IN" sz="4800" b="1" i="0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Keywords in experimental research</a:t>
            </a:r>
            <a:endParaRPr lang="en-IN" sz="4800" dirty="0">
              <a:solidFill>
                <a:schemeClr val="accent6">
                  <a:lumMod val="50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77AA5-9883-4B09-8198-15D973907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646385"/>
            <a:ext cx="12192000" cy="6211613"/>
          </a:xfrm>
        </p:spPr>
        <p:txBody>
          <a:bodyPr/>
          <a:lstStyle/>
          <a:p>
            <a:pPr algn="just"/>
            <a:r>
              <a:rPr lang="en-US" b="1" dirty="0">
                <a:solidFill>
                  <a:srgbClr val="7030A0"/>
                </a:solidFill>
                <a:latin typeface="&amp;quot"/>
              </a:rPr>
              <a:t>Independent Variable </a:t>
            </a:r>
          </a:p>
          <a:p>
            <a:pPr marL="0" indent="0" algn="just">
              <a:buNone/>
            </a:pPr>
            <a:r>
              <a:rPr lang="en-US" dirty="0">
                <a:solidFill>
                  <a:srgbClr val="64686D"/>
                </a:solidFill>
                <a:latin typeface="&amp;quot"/>
              </a:rPr>
              <a:t>            </a:t>
            </a:r>
            <a:r>
              <a:rPr lang="en-US" b="1" dirty="0">
                <a:solidFill>
                  <a:srgbClr val="002060"/>
                </a:solidFill>
                <a:latin typeface="&amp;quot"/>
              </a:rPr>
              <a:t>This variable will be manipulated, that can be called the “cause” or  		  	 treatment variable</a:t>
            </a:r>
            <a:endParaRPr lang="en-US" dirty="0">
              <a:solidFill>
                <a:srgbClr val="002060"/>
              </a:solidFill>
              <a:latin typeface="&amp;quot"/>
            </a:endParaRPr>
          </a:p>
          <a:p>
            <a:pPr algn="just"/>
            <a:r>
              <a:rPr lang="en-US" b="1" dirty="0">
                <a:solidFill>
                  <a:srgbClr val="7030A0"/>
                </a:solidFill>
                <a:latin typeface="&amp;quot"/>
              </a:rPr>
              <a:t>Dependent Variable </a:t>
            </a:r>
          </a:p>
          <a:p>
            <a:pPr marL="0" indent="0" algn="just">
              <a:buNone/>
            </a:pPr>
            <a:r>
              <a:rPr lang="en-US" dirty="0">
                <a:solidFill>
                  <a:srgbClr val="64686D"/>
                </a:solidFill>
                <a:latin typeface="&amp;quot"/>
              </a:rPr>
              <a:t>             </a:t>
            </a:r>
            <a:r>
              <a:rPr lang="en-US" b="1" dirty="0">
                <a:solidFill>
                  <a:srgbClr val="002060"/>
                </a:solidFill>
                <a:latin typeface="&amp;quot"/>
              </a:rPr>
              <a:t>This variable is the “effect” or outcome of manipulating the independent 		  variable.  The crucial point here is that the outcome must be measurable</a:t>
            </a:r>
            <a:endParaRPr lang="en-US" dirty="0">
              <a:solidFill>
                <a:srgbClr val="64686D"/>
              </a:solidFill>
              <a:latin typeface="&amp;quot"/>
            </a:endParaRPr>
          </a:p>
          <a:p>
            <a:pPr algn="just"/>
            <a:r>
              <a:rPr lang="en-US" b="1" dirty="0">
                <a:solidFill>
                  <a:srgbClr val="7030A0"/>
                </a:solidFill>
                <a:latin typeface="&amp;quot"/>
              </a:rPr>
              <a:t>Experimental Group </a:t>
            </a:r>
          </a:p>
          <a:p>
            <a:pPr marL="0" indent="0" algn="just">
              <a:buNone/>
            </a:pPr>
            <a:r>
              <a:rPr lang="en-US" b="1" dirty="0">
                <a:solidFill>
                  <a:srgbClr val="002060"/>
                </a:solidFill>
                <a:latin typeface="&amp;quot"/>
              </a:rPr>
              <a:t>               It is the group that receives the treatment</a:t>
            </a:r>
          </a:p>
          <a:p>
            <a:pPr algn="just"/>
            <a:r>
              <a:rPr lang="en-US" b="1" dirty="0">
                <a:solidFill>
                  <a:srgbClr val="7030A0"/>
                </a:solidFill>
                <a:latin typeface="&amp;quot"/>
              </a:rPr>
              <a:t>Control Group </a:t>
            </a:r>
          </a:p>
          <a:p>
            <a:pPr marL="0" indent="0" algn="just">
              <a:buNone/>
            </a:pPr>
            <a:r>
              <a:rPr lang="en-US" b="1" dirty="0">
                <a:solidFill>
                  <a:srgbClr val="002060"/>
                </a:solidFill>
                <a:latin typeface="&amp;quot"/>
              </a:rPr>
              <a:t>                This is the group that remains fixed, and at the end, it is compared to  		     the experimental group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61440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A6E41-C04A-4174-B34B-8C04B5ABD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5133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Purpose of experimental design</a:t>
            </a:r>
            <a:endParaRPr lang="en-IN" sz="5400" b="1" dirty="0">
              <a:solidFill>
                <a:schemeClr val="accent6">
                  <a:lumMod val="50000"/>
                </a:schemeClr>
              </a:solidFill>
              <a:latin typeface="Algerian" panose="04020705040A02060702" pitchFamily="8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2F2E9-DA9A-491D-A00A-5F4E3789C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51337"/>
            <a:ext cx="12192000" cy="6006661"/>
          </a:xfrm>
          <a:ln>
            <a:solidFill>
              <a:schemeClr val="accent1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pPr algn="just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Segoe UI" panose="020B0502040204020203" pitchFamily="34" charset="0"/>
              </a:rPr>
              <a:t>Causation</a:t>
            </a:r>
            <a:endParaRPr lang="en-US" b="1" dirty="0">
              <a:solidFill>
                <a:srgbClr val="002060"/>
              </a:solidFill>
              <a:latin typeface="Segoe UI" panose="020B0502040204020203" pitchFamily="34" charset="0"/>
            </a:endParaRPr>
          </a:p>
          <a:p>
            <a:pPr marL="0" indent="0" algn="just">
              <a:buNone/>
            </a:pPr>
            <a:r>
              <a:rPr lang="en-US" b="1" dirty="0">
                <a:solidFill>
                  <a:srgbClr val="002060"/>
                </a:solidFill>
                <a:latin typeface="Segoe UI" panose="020B0502040204020203" pitchFamily="34" charset="0"/>
              </a:rPr>
              <a:t>        It allows the experimenter to make causal inferences about the relationship between </a:t>
            </a:r>
            <a:r>
              <a:rPr lang="en-US" b="1" dirty="0">
                <a:solidFill>
                  <a:srgbClr val="002060"/>
                </a:solidFill>
                <a:latin typeface="Segoe UI" panose="020B050204020402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independent variables</a:t>
            </a:r>
            <a:r>
              <a:rPr lang="en-US" b="1" dirty="0">
                <a:solidFill>
                  <a:srgbClr val="002060"/>
                </a:solidFill>
                <a:latin typeface="Segoe UI" panose="020B0502040204020203" pitchFamily="34" charset="0"/>
              </a:rPr>
              <a:t> and a </a:t>
            </a:r>
            <a:r>
              <a:rPr lang="en-US" b="1" dirty="0">
                <a:solidFill>
                  <a:srgbClr val="002060"/>
                </a:solidFill>
                <a:latin typeface="Segoe UI" panose="020B05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dependent variable</a:t>
            </a:r>
            <a:endParaRPr lang="en-US" b="1" dirty="0">
              <a:solidFill>
                <a:srgbClr val="002060"/>
              </a:solidFill>
              <a:latin typeface="Segoe UI" panose="020B0502040204020203" pitchFamily="34" charset="0"/>
            </a:endParaRPr>
          </a:p>
          <a:p>
            <a:pPr algn="just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Segoe UI" panose="020B0502040204020203" pitchFamily="34" charset="0"/>
              </a:rPr>
              <a:t>Control</a:t>
            </a:r>
          </a:p>
          <a:p>
            <a:pPr marL="0" indent="0" algn="just"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Segoe UI" panose="020B0502040204020203" pitchFamily="34" charset="0"/>
              </a:rPr>
              <a:t>         </a:t>
            </a:r>
            <a:r>
              <a:rPr lang="en-US" b="1" dirty="0">
                <a:solidFill>
                  <a:srgbClr val="002060"/>
                </a:solidFill>
                <a:latin typeface="Segoe UI" panose="020B0502040204020203" pitchFamily="34" charset="0"/>
              </a:rPr>
              <a:t>It allows the experimenter to rule out alternative explanations due to the </a:t>
            </a:r>
            <a:r>
              <a:rPr lang="en-US" b="1" dirty="0">
                <a:solidFill>
                  <a:srgbClr val="002060"/>
                </a:solidFill>
                <a:latin typeface="Segoe UI" panose="020B0502040204020203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confounding</a:t>
            </a:r>
            <a:r>
              <a:rPr lang="en-US" b="1" dirty="0">
                <a:solidFill>
                  <a:srgbClr val="002060"/>
                </a:solidFill>
                <a:latin typeface="Segoe UI" panose="020B0502040204020203" pitchFamily="34" charset="0"/>
              </a:rPr>
              <a:t> effects of extraneous variables (i.e., variables other than the independent variables)</a:t>
            </a:r>
          </a:p>
          <a:p>
            <a:pPr algn="just"/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Segoe UI" panose="020B0502040204020203" pitchFamily="34" charset="0"/>
              </a:rPr>
              <a:t>Variability</a:t>
            </a:r>
          </a:p>
          <a:p>
            <a:pPr marL="0" indent="0" algn="just"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Segoe UI" panose="020B0502040204020203" pitchFamily="34" charset="0"/>
              </a:rPr>
              <a:t>       </a:t>
            </a:r>
            <a:r>
              <a:rPr lang="en-US" b="1" dirty="0">
                <a:solidFill>
                  <a:srgbClr val="002060"/>
                </a:solidFill>
                <a:latin typeface="Segoe UI" panose="020B0502040204020203" pitchFamily="34" charset="0"/>
              </a:rPr>
              <a:t> It reduces variability within treatment conditions, which makes it easier to detect differences in treatment outcomes</a:t>
            </a:r>
            <a:endParaRPr lang="en-IN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039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24AFB-04B2-4F4C-A827-30E66EC6D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1E394A8-3BE5-4398-B5DB-A0D21C82CF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86754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861470995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AnalogousFromRegularSeedLeftStep">
      <a:dk1>
        <a:srgbClr val="000000"/>
      </a:dk1>
      <a:lt1>
        <a:srgbClr val="FFFFFF"/>
      </a:lt1>
      <a:dk2>
        <a:srgbClr val="412426"/>
      </a:dk2>
      <a:lt2>
        <a:srgbClr val="E2E6E8"/>
      </a:lt2>
      <a:accent1>
        <a:srgbClr val="E77129"/>
      </a:accent1>
      <a:accent2>
        <a:srgbClr val="D5171F"/>
      </a:accent2>
      <a:accent3>
        <a:srgbClr val="E7297F"/>
      </a:accent3>
      <a:accent4>
        <a:srgbClr val="D517BD"/>
      </a:accent4>
      <a:accent5>
        <a:srgbClr val="B029E7"/>
      </a:accent5>
      <a:accent6>
        <a:srgbClr val="6433DA"/>
      </a:accent6>
      <a:hlink>
        <a:srgbClr val="3D89B8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552</TotalTime>
  <Words>2409</Words>
  <Application>Microsoft Office PowerPoint</Application>
  <PresentationFormat>Widescreen</PresentationFormat>
  <Paragraphs>204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52" baseType="lpstr">
      <vt:lpstr>&amp;quot</vt:lpstr>
      <vt:lpstr>Algerian</vt:lpstr>
      <vt:lpstr>Arial</vt:lpstr>
      <vt:lpstr>Calibri</vt:lpstr>
      <vt:lpstr>Century Gothic</vt:lpstr>
      <vt:lpstr>Cooper Black</vt:lpstr>
      <vt:lpstr>Elephant</vt:lpstr>
      <vt:lpstr>montserrat</vt:lpstr>
      <vt:lpstr>Open Sans</vt:lpstr>
      <vt:lpstr>Quicksand</vt:lpstr>
      <vt:lpstr>Roboto</vt:lpstr>
      <vt:lpstr>Segoe UI</vt:lpstr>
      <vt:lpstr>Times New Roman</vt:lpstr>
      <vt:lpstr>Wingdings</vt:lpstr>
      <vt:lpstr>Wingdings 3</vt:lpstr>
      <vt:lpstr>Work Sans</vt:lpstr>
      <vt:lpstr>BrushVTI</vt:lpstr>
      <vt:lpstr>PowerPoint Presentation</vt:lpstr>
      <vt:lpstr>             Experimental design</vt:lpstr>
      <vt:lpstr>                      contents</vt:lpstr>
      <vt:lpstr>         Learning objectives</vt:lpstr>
      <vt:lpstr>    Experimental design</vt:lpstr>
      <vt:lpstr>  Experimental design- concept</vt:lpstr>
      <vt:lpstr>Keywords in experimental research</vt:lpstr>
      <vt:lpstr>Purpose of experimental design</vt:lpstr>
      <vt:lpstr>PowerPoint Presentation</vt:lpstr>
      <vt:lpstr>Types of Experimental Research Designs</vt:lpstr>
      <vt:lpstr>Experimental design-symbols</vt:lpstr>
      <vt:lpstr>    Pre-Experimental Designs </vt:lpstr>
      <vt:lpstr>Pre-Experimental Designs</vt:lpstr>
      <vt:lpstr>Pre-Experimental Designs</vt:lpstr>
      <vt:lpstr>     Pre-Experimental Designs</vt:lpstr>
      <vt:lpstr>True Experimental Designs</vt:lpstr>
      <vt:lpstr>  True Experimental Designs</vt:lpstr>
      <vt:lpstr>True Experimental Designs</vt:lpstr>
      <vt:lpstr>True Experimental Designs</vt:lpstr>
      <vt:lpstr>True Experimental Designs</vt:lpstr>
      <vt:lpstr>Quasi-Experimental Designs </vt:lpstr>
      <vt:lpstr>Quasi-Experimental Designs</vt:lpstr>
      <vt:lpstr>Quasi-Experimental Designs</vt:lpstr>
      <vt:lpstr> Statistical Designs </vt:lpstr>
      <vt:lpstr>          Statistical Designs</vt:lpstr>
      <vt:lpstr>     Statistical Designs</vt:lpstr>
      <vt:lpstr>        Statistical Designs</vt:lpstr>
      <vt:lpstr>           Statistical Designs</vt:lpstr>
      <vt:lpstr>Strengths of experimental designs</vt:lpstr>
      <vt:lpstr>Strengths of experimental designs</vt:lpstr>
      <vt:lpstr>Limitations of experimental research</vt:lpstr>
      <vt:lpstr>Limitations of experimental research</vt:lpstr>
      <vt:lpstr>                summary</vt:lpstr>
      <vt:lpstr>    Suggested readings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42</cp:revision>
  <dcterms:created xsi:type="dcterms:W3CDTF">2020-06-29T16:34:15Z</dcterms:created>
  <dcterms:modified xsi:type="dcterms:W3CDTF">2020-07-01T18:17:21Z</dcterms:modified>
</cp:coreProperties>
</file>